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8" name="Shape 22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End of lecture 5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End of lecture 6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layout with centered title and subtitle placeholder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1000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5" name="Shape 15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" name="Shape 16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Shape 17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Shape 18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No.06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other ways of writing the expression are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 A B	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B +	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postfix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prefixes “pre” and “post” refer to the position of the operator with respect to the two operands.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 infix expression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B * C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“know” that multiplication is done before addition.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expression is interpreted as 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( B * C 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Multiplication has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precedence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over addition.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Conversion to postfix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( B * C )		infix form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Conversion to postfix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( B * C )		infix form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( B C * )		convert multiplication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Conversion to postfix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( B * C )		infix form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( B C * )		convert multiplication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( B C * ) +		convert addition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Conversion to postfix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( B * C )		infix form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+ ( B C * )		convert multiplication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( B C * ) +		convert addition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B C * +		postfix form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Conversion to postfix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(A +  B ) * C 		infix form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Conversion to postfix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(A +  B ) * C 		infix form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 A B + ) * C		convert addition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Conversion to postfix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(A +  B ) * C 		infix form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 A B + ) * C		convert addition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 A B + ) C *		convert multiplication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Prefix, Infix, Postfix</a:t>
            </a:r>
          </a:p>
        </p:txBody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Conversion to postfix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(A +  B ) * C 		infix form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 A B + ) * C		convert addition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 A B + ) C *		convert multiplication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B + C *		postfix form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Using Linked List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avoid the size limitation of a stack implemented with an array by using a linked list to hold the stack elements.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with array, however, we need to decide where to insert elements in the list and where to delete them so that push and pop will run the fastest.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Precedence of Operators</a:t>
            </a:r>
          </a:p>
        </p:txBody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five binary operators are: addition, subtraction, multiplication, division and exponentiation.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order of precedence is (highest to lowest)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Exponentiation		↑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Multiplication/division	*, /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Addition/subtraction	+, -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Precedence of Operators</a:t>
            </a:r>
          </a:p>
        </p:txBody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operators of same precedence, the left-to-right rule applies: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 A+B+C means (A+B)+C.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exponentiation, the right-to-left rule applies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↑ B ↑ C  means A ↑ ( B ↑ C 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Infix to Postfix</a:t>
            </a:r>
          </a:p>
        </p:txBody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Infix					Postfix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+ B				A B +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 + 60 – 23			12 60 + 23 –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 + B)*(C – D )		A B + C D – *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↑ B * C – D + E/F		A B ↑ C*D – E F/+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ct val="1000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Using Linked List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 singly-linked list, insert at start or end takes constant time using the head and current pointers respectively.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Removing an element at the start is constant time but removal at the end required traversing the list to the node one before the last.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sense to place stack elements at the start of the list  because insert and removal are constant time.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Using Linked List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5612" y="1600200"/>
            <a:ext cx="82263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need for the current pointer; head is enough. </a:t>
            </a:r>
          </a:p>
        </p:txBody>
      </p:sp>
      <p:cxnSp>
        <p:nvCxnSpPr>
          <p:cNvPr id="55" name="Shape 55"/>
          <p:cNvCxnSpPr/>
          <p:nvPr/>
        </p:nvCxnSpPr>
        <p:spPr>
          <a:xfrm>
            <a:off x="1828800" y="32004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6" name="Shape 56"/>
          <p:cNvCxnSpPr/>
          <p:nvPr/>
        </p:nvCxnSpPr>
        <p:spPr>
          <a:xfrm>
            <a:off x="1828800" y="35226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57" name="Shape 57"/>
          <p:cNvGrpSpPr/>
          <p:nvPr/>
        </p:nvGrpSpPr>
        <p:grpSpPr>
          <a:xfrm>
            <a:off x="1828800" y="2743200"/>
            <a:ext cx="533400" cy="1676400"/>
            <a:chOff x="1219200" y="2209800"/>
            <a:chExt cx="533400" cy="1676400"/>
          </a:xfrm>
        </p:grpSpPr>
        <p:cxnSp>
          <p:nvCxnSpPr>
            <p:cNvPr id="58" name="Shape 58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59" name="Shape 59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60" name="Shape 60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61" name="Shape 61"/>
          <p:cNvCxnSpPr/>
          <p:nvPr/>
        </p:nvCxnSpPr>
        <p:spPr>
          <a:xfrm>
            <a:off x="1828800" y="41148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/>
        </p:nvSpPr>
        <p:spPr>
          <a:xfrm>
            <a:off x="1133475" y="3168650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63" name="Shape 63"/>
          <p:cNvCxnSpPr/>
          <p:nvPr/>
        </p:nvCxnSpPr>
        <p:spPr>
          <a:xfrm>
            <a:off x="1524000" y="3352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64" name="Shape 64"/>
          <p:cNvSpPr txBox="1"/>
          <p:nvPr/>
        </p:nvSpPr>
        <p:spPr>
          <a:xfrm>
            <a:off x="1979612" y="41148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65" name="Shape 65"/>
          <p:cNvCxnSpPr/>
          <p:nvPr/>
        </p:nvCxnSpPr>
        <p:spPr>
          <a:xfrm>
            <a:off x="1828800" y="38100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6" name="Shape 66"/>
          <p:cNvSpPr txBox="1"/>
          <p:nvPr/>
        </p:nvSpPr>
        <p:spPr>
          <a:xfrm>
            <a:off x="1989137" y="3810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1981200" y="35226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1981200" y="3200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69" name="Shape 69"/>
          <p:cNvSpPr/>
          <p:nvPr/>
        </p:nvSpPr>
        <p:spPr>
          <a:xfrm>
            <a:off x="2971800" y="33528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70" name="Shape 70"/>
          <p:cNvGrpSpPr/>
          <p:nvPr/>
        </p:nvGrpSpPr>
        <p:grpSpPr>
          <a:xfrm>
            <a:off x="3722687" y="2863850"/>
            <a:ext cx="3211512" cy="870000"/>
            <a:chOff x="3360737" y="4965700"/>
            <a:chExt cx="3211512" cy="870000"/>
          </a:xfrm>
        </p:grpSpPr>
        <p:grpSp>
          <p:nvGrpSpPr>
            <p:cNvPr id="71" name="Shape 71"/>
            <p:cNvGrpSpPr/>
            <p:nvPr/>
          </p:nvGrpSpPr>
          <p:grpSpPr>
            <a:xfrm>
              <a:off x="4057650" y="5499100"/>
              <a:ext cx="685800" cy="336600"/>
              <a:chOff x="2362200" y="3168650"/>
              <a:chExt cx="685800" cy="336600"/>
            </a:xfrm>
          </p:grpSpPr>
          <p:sp>
            <p:nvSpPr>
              <p:cNvPr id="72" name="Shape 72"/>
              <p:cNvSpPr/>
              <p:nvPr/>
            </p:nvSpPr>
            <p:spPr>
              <a:xfrm>
                <a:off x="2362200" y="3200400"/>
                <a:ext cx="457200" cy="304800"/>
              </a:xfrm>
              <a:prstGeom prst="rect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73" name="Shape 73"/>
              <p:cNvCxnSpPr/>
              <p:nvPr/>
            </p:nvCxnSpPr>
            <p:spPr>
              <a:xfrm>
                <a:off x="2667000" y="3200400"/>
                <a:ext cx="0" cy="30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74" name="Shape 74"/>
              <p:cNvSpPr txBox="1"/>
              <p:nvPr/>
            </p:nvSpPr>
            <p:spPr>
              <a:xfrm>
                <a:off x="2362200" y="3168650"/>
                <a:ext cx="249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</a:p>
            </p:txBody>
          </p:sp>
          <p:cxnSp>
            <p:nvCxnSpPr>
              <p:cNvPr id="75" name="Shape 75"/>
              <p:cNvCxnSpPr/>
              <p:nvPr/>
            </p:nvCxnSpPr>
            <p:spPr>
              <a:xfrm>
                <a:off x="2743200" y="3352800"/>
                <a:ext cx="304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</p:grpSp>
        <p:sp>
          <p:nvSpPr>
            <p:cNvPr id="76" name="Shape 76"/>
            <p:cNvSpPr/>
            <p:nvPr/>
          </p:nvSpPr>
          <p:spPr>
            <a:xfrm>
              <a:off x="4743450" y="55308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77" name="Shape 77"/>
            <p:cNvCxnSpPr/>
            <p:nvPr/>
          </p:nvCxnSpPr>
          <p:spPr>
            <a:xfrm>
              <a:off x="5048250" y="55308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78" name="Shape 78"/>
            <p:cNvSpPr txBox="1"/>
            <p:nvPr/>
          </p:nvSpPr>
          <p:spPr>
            <a:xfrm>
              <a:off x="4743450" y="54991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79" name="Shape 79"/>
            <p:cNvCxnSpPr/>
            <p:nvPr/>
          </p:nvCxnSpPr>
          <p:spPr>
            <a:xfrm>
              <a:off x="5124450" y="56832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80" name="Shape 80"/>
            <p:cNvSpPr/>
            <p:nvPr/>
          </p:nvSpPr>
          <p:spPr>
            <a:xfrm>
              <a:off x="5429250" y="55308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81" name="Shape 81"/>
            <p:cNvCxnSpPr/>
            <p:nvPr/>
          </p:nvCxnSpPr>
          <p:spPr>
            <a:xfrm>
              <a:off x="5734050" y="55308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82" name="Shape 82"/>
            <p:cNvSpPr txBox="1"/>
            <p:nvPr/>
          </p:nvSpPr>
          <p:spPr>
            <a:xfrm>
              <a:off x="5429250" y="54991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83" name="Shape 83"/>
            <p:cNvCxnSpPr/>
            <p:nvPr/>
          </p:nvCxnSpPr>
          <p:spPr>
            <a:xfrm>
              <a:off x="5810250" y="56832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84" name="Shape 84"/>
            <p:cNvSpPr/>
            <p:nvPr/>
          </p:nvSpPr>
          <p:spPr>
            <a:xfrm>
              <a:off x="6115050" y="55308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85" name="Shape 85"/>
            <p:cNvCxnSpPr/>
            <p:nvPr/>
          </p:nvCxnSpPr>
          <p:spPr>
            <a:xfrm>
              <a:off x="6419850" y="55308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86" name="Shape 86"/>
            <p:cNvSpPr txBox="1"/>
            <p:nvPr/>
          </p:nvSpPr>
          <p:spPr>
            <a:xfrm>
              <a:off x="6115050" y="5499100"/>
              <a:ext cx="2859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cxnSp>
          <p:nvCxnSpPr>
            <p:cNvPr id="87" name="Shape 87"/>
            <p:cNvCxnSpPr/>
            <p:nvPr/>
          </p:nvCxnSpPr>
          <p:spPr>
            <a:xfrm flipH="1">
              <a:off x="6400800" y="5575300"/>
              <a:ext cx="152400" cy="2286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grpSp>
          <p:nvGrpSpPr>
            <p:cNvPr id="88" name="Shape 88"/>
            <p:cNvGrpSpPr/>
            <p:nvPr/>
          </p:nvGrpSpPr>
          <p:grpSpPr>
            <a:xfrm>
              <a:off x="3360737" y="4965700"/>
              <a:ext cx="849312" cy="565150"/>
              <a:chOff x="1284287" y="2863850"/>
              <a:chExt cx="849312" cy="565150"/>
            </a:xfrm>
          </p:grpSpPr>
          <p:sp>
            <p:nvSpPr>
              <p:cNvPr id="89" name="Shape 89"/>
              <p:cNvSpPr txBox="1"/>
              <p:nvPr/>
            </p:nvSpPr>
            <p:spPr>
              <a:xfrm>
                <a:off x="1284287" y="2863850"/>
                <a:ext cx="6351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head</a:t>
                </a:r>
              </a:p>
            </p:txBody>
          </p:sp>
          <p:cxnSp>
            <p:nvCxnSpPr>
              <p:cNvPr id="90" name="Shape 90"/>
              <p:cNvCxnSpPr/>
              <p:nvPr/>
            </p:nvCxnSpPr>
            <p:spPr>
              <a:xfrm>
                <a:off x="1905000" y="3048000"/>
                <a:ext cx="228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91" name="Shape 91"/>
              <p:cNvCxnSpPr/>
              <p:nvPr/>
            </p:nvCxnSpPr>
            <p:spPr>
              <a:xfrm>
                <a:off x="2133600" y="3048000"/>
                <a:ext cx="0" cy="381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Operation: List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455612" y="1447800"/>
            <a:ext cx="82263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pop()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int x = head-&gt;get();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Node* p = head;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head = head-&gt;getNext();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delete p;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98" name="Shape 98"/>
          <p:cNvGrpSpPr/>
          <p:nvPr/>
        </p:nvGrpSpPr>
        <p:grpSpPr>
          <a:xfrm>
            <a:off x="1133475" y="3962400"/>
            <a:ext cx="5800725" cy="1708200"/>
            <a:chOff x="1133475" y="4464050"/>
            <a:chExt cx="5800725" cy="1708200"/>
          </a:xfrm>
        </p:grpSpPr>
        <p:cxnSp>
          <p:nvCxnSpPr>
            <p:cNvPr id="99" name="Shape 99"/>
            <p:cNvCxnSpPr/>
            <p:nvPr/>
          </p:nvCxnSpPr>
          <p:spPr>
            <a:xfrm>
              <a:off x="1828800" y="5243512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grpSp>
          <p:nvGrpSpPr>
            <p:cNvPr id="100" name="Shape 100"/>
            <p:cNvGrpSpPr/>
            <p:nvPr/>
          </p:nvGrpSpPr>
          <p:grpSpPr>
            <a:xfrm>
              <a:off x="1828800" y="4464050"/>
              <a:ext cx="533400" cy="1676400"/>
              <a:chOff x="1219200" y="2209800"/>
              <a:chExt cx="533400" cy="1676400"/>
            </a:xfrm>
          </p:grpSpPr>
          <p:cxnSp>
            <p:nvCxnSpPr>
              <p:cNvPr id="101" name="Shape 101"/>
              <p:cNvCxnSpPr/>
              <p:nvPr/>
            </p:nvCxnSpPr>
            <p:spPr>
              <a:xfrm>
                <a:off x="1219200" y="2209800"/>
                <a:ext cx="0" cy="167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102" name="Shape 102"/>
              <p:cNvCxnSpPr/>
              <p:nvPr/>
            </p:nvCxnSpPr>
            <p:spPr>
              <a:xfrm>
                <a:off x="1752600" y="2209800"/>
                <a:ext cx="0" cy="167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103" name="Shape 103"/>
              <p:cNvCxnSpPr/>
              <p:nvPr/>
            </p:nvCxnSpPr>
            <p:spPr>
              <a:xfrm>
                <a:off x="1219200" y="3886200"/>
                <a:ext cx="5334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</p:grpSp>
        <p:cxnSp>
          <p:nvCxnSpPr>
            <p:cNvPr id="104" name="Shape 104"/>
            <p:cNvCxnSpPr/>
            <p:nvPr/>
          </p:nvCxnSpPr>
          <p:spPr>
            <a:xfrm>
              <a:off x="1828800" y="583565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05" name="Shape 105"/>
            <p:cNvSpPr txBox="1"/>
            <p:nvPr/>
          </p:nvSpPr>
          <p:spPr>
            <a:xfrm>
              <a:off x="1133475" y="5226050"/>
              <a:ext cx="4668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top</a:t>
              </a:r>
            </a:p>
          </p:txBody>
        </p:sp>
        <p:cxnSp>
          <p:nvCxnSpPr>
            <p:cNvPr id="106" name="Shape 106"/>
            <p:cNvCxnSpPr/>
            <p:nvPr/>
          </p:nvCxnSpPr>
          <p:spPr>
            <a:xfrm>
              <a:off x="1524000" y="541020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sp>
          <p:nvSpPr>
            <p:cNvPr id="107" name="Shape 107"/>
            <p:cNvSpPr txBox="1"/>
            <p:nvPr/>
          </p:nvSpPr>
          <p:spPr>
            <a:xfrm>
              <a:off x="1979612" y="5835650"/>
              <a:ext cx="2970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cxnSp>
          <p:nvCxnSpPr>
            <p:cNvPr id="108" name="Shape 108"/>
            <p:cNvCxnSpPr/>
            <p:nvPr/>
          </p:nvCxnSpPr>
          <p:spPr>
            <a:xfrm>
              <a:off x="1828800" y="553085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09" name="Shape 109"/>
            <p:cNvSpPr txBox="1"/>
            <p:nvPr/>
          </p:nvSpPr>
          <p:spPr>
            <a:xfrm>
              <a:off x="1989137" y="5530850"/>
              <a:ext cx="2970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sp>
          <p:nvSpPr>
            <p:cNvPr id="110" name="Shape 110"/>
            <p:cNvSpPr txBox="1"/>
            <p:nvPr/>
          </p:nvSpPr>
          <p:spPr>
            <a:xfrm>
              <a:off x="1981200" y="5243512"/>
              <a:ext cx="2970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sp>
          <p:nvSpPr>
            <p:cNvPr id="111" name="Shape 111"/>
            <p:cNvSpPr/>
            <p:nvPr/>
          </p:nvSpPr>
          <p:spPr>
            <a:xfrm>
              <a:off x="2971800" y="5073650"/>
              <a:ext cx="685800" cy="3810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112" name="Shape 112"/>
            <p:cNvGrpSpPr/>
            <p:nvPr/>
          </p:nvGrpSpPr>
          <p:grpSpPr>
            <a:xfrm>
              <a:off x="4419600" y="5118100"/>
              <a:ext cx="685800" cy="336600"/>
              <a:chOff x="2362200" y="3168650"/>
              <a:chExt cx="685800" cy="336600"/>
            </a:xfrm>
          </p:grpSpPr>
          <p:sp>
            <p:nvSpPr>
              <p:cNvPr id="113" name="Shape 113"/>
              <p:cNvSpPr/>
              <p:nvPr/>
            </p:nvSpPr>
            <p:spPr>
              <a:xfrm>
                <a:off x="2362200" y="3200400"/>
                <a:ext cx="457200" cy="304800"/>
              </a:xfrm>
              <a:prstGeom prst="rect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114" name="Shape 114"/>
              <p:cNvCxnSpPr/>
              <p:nvPr/>
            </p:nvCxnSpPr>
            <p:spPr>
              <a:xfrm>
                <a:off x="2667000" y="3200400"/>
                <a:ext cx="0" cy="30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115" name="Shape 115"/>
              <p:cNvSpPr txBox="1"/>
              <p:nvPr/>
            </p:nvSpPr>
            <p:spPr>
              <a:xfrm>
                <a:off x="2362200" y="3168650"/>
                <a:ext cx="249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</a:p>
            </p:txBody>
          </p:sp>
          <p:cxnSp>
            <p:nvCxnSpPr>
              <p:cNvPr id="116" name="Shape 116"/>
              <p:cNvCxnSpPr/>
              <p:nvPr/>
            </p:nvCxnSpPr>
            <p:spPr>
              <a:xfrm>
                <a:off x="2743200" y="3352800"/>
                <a:ext cx="304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</p:grpSp>
        <p:sp>
          <p:nvSpPr>
            <p:cNvPr id="117" name="Shape 117"/>
            <p:cNvSpPr/>
            <p:nvPr/>
          </p:nvSpPr>
          <p:spPr>
            <a:xfrm>
              <a:off x="5105400" y="51498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18" name="Shape 118"/>
            <p:cNvCxnSpPr/>
            <p:nvPr/>
          </p:nvCxnSpPr>
          <p:spPr>
            <a:xfrm>
              <a:off x="5410200" y="51498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19" name="Shape 119"/>
            <p:cNvSpPr txBox="1"/>
            <p:nvPr/>
          </p:nvSpPr>
          <p:spPr>
            <a:xfrm>
              <a:off x="5105400" y="51181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120" name="Shape 120"/>
            <p:cNvCxnSpPr/>
            <p:nvPr/>
          </p:nvCxnSpPr>
          <p:spPr>
            <a:xfrm>
              <a:off x="5486400" y="53022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121" name="Shape 121"/>
            <p:cNvSpPr/>
            <p:nvPr/>
          </p:nvSpPr>
          <p:spPr>
            <a:xfrm>
              <a:off x="5791200" y="51498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22" name="Shape 122"/>
            <p:cNvCxnSpPr/>
            <p:nvPr/>
          </p:nvCxnSpPr>
          <p:spPr>
            <a:xfrm>
              <a:off x="6096000" y="51498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23" name="Shape 123"/>
            <p:cNvSpPr txBox="1"/>
            <p:nvPr/>
          </p:nvSpPr>
          <p:spPr>
            <a:xfrm>
              <a:off x="5791200" y="51181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124" name="Shape 124"/>
            <p:cNvCxnSpPr/>
            <p:nvPr/>
          </p:nvCxnSpPr>
          <p:spPr>
            <a:xfrm>
              <a:off x="6172200" y="53022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125" name="Shape 125"/>
            <p:cNvSpPr/>
            <p:nvPr/>
          </p:nvSpPr>
          <p:spPr>
            <a:xfrm>
              <a:off x="6477000" y="51498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26" name="Shape 126"/>
            <p:cNvCxnSpPr/>
            <p:nvPr/>
          </p:nvCxnSpPr>
          <p:spPr>
            <a:xfrm>
              <a:off x="6781800" y="51498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27" name="Shape 127"/>
            <p:cNvSpPr txBox="1"/>
            <p:nvPr/>
          </p:nvSpPr>
          <p:spPr>
            <a:xfrm>
              <a:off x="6477000" y="5118100"/>
              <a:ext cx="2859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cxnSp>
          <p:nvCxnSpPr>
            <p:cNvPr id="128" name="Shape 128"/>
            <p:cNvCxnSpPr/>
            <p:nvPr/>
          </p:nvCxnSpPr>
          <p:spPr>
            <a:xfrm flipH="1">
              <a:off x="6762750" y="5194300"/>
              <a:ext cx="152400" cy="2286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29" name="Shape 129"/>
            <p:cNvSpPr txBox="1"/>
            <p:nvPr/>
          </p:nvSpPr>
          <p:spPr>
            <a:xfrm>
              <a:off x="4470400" y="4540250"/>
              <a:ext cx="635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head</a:t>
              </a:r>
            </a:p>
          </p:txBody>
        </p:sp>
        <p:cxnSp>
          <p:nvCxnSpPr>
            <p:cNvPr id="130" name="Shape 130"/>
            <p:cNvCxnSpPr/>
            <p:nvPr/>
          </p:nvCxnSpPr>
          <p:spPr>
            <a:xfrm>
              <a:off x="5029200" y="47244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31" name="Shape 131"/>
            <p:cNvCxnSpPr/>
            <p:nvPr/>
          </p:nvCxnSpPr>
          <p:spPr>
            <a:xfrm>
              <a:off x="5257800" y="4724400"/>
              <a:ext cx="0" cy="381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cxnSp>
          <p:nvCxnSpPr>
            <p:cNvPr id="132" name="Shape 132"/>
            <p:cNvCxnSpPr/>
            <p:nvPr/>
          </p:nvCxnSpPr>
          <p:spPr>
            <a:xfrm flipH="1">
              <a:off x="4343400" y="4953000"/>
              <a:ext cx="533400" cy="685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33" name="Shape 133"/>
            <p:cNvCxnSpPr/>
            <p:nvPr/>
          </p:nvCxnSpPr>
          <p:spPr>
            <a:xfrm>
              <a:off x="4343400" y="4953000"/>
              <a:ext cx="533400" cy="685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Operation: List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455612" y="1447800"/>
            <a:ext cx="82263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push(int x)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Node* newNode = new Node();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newNode-&gt;set(x);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newNode-&gt;setNext(head);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head = newNode;</a:t>
            </a:r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100000"/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140" name="Shape 140"/>
          <p:cNvCxnSpPr/>
          <p:nvPr/>
        </p:nvCxnSpPr>
        <p:spPr>
          <a:xfrm>
            <a:off x="1828800" y="47418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141" name="Shape 141"/>
          <p:cNvGrpSpPr/>
          <p:nvPr/>
        </p:nvGrpSpPr>
        <p:grpSpPr>
          <a:xfrm>
            <a:off x="1828800" y="3962400"/>
            <a:ext cx="533400" cy="1676400"/>
            <a:chOff x="1219200" y="2209800"/>
            <a:chExt cx="533400" cy="1676400"/>
          </a:xfrm>
        </p:grpSpPr>
        <p:cxnSp>
          <p:nvCxnSpPr>
            <p:cNvPr id="142" name="Shape 142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43" name="Shape 143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44" name="Shape 144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145" name="Shape 145"/>
          <p:cNvCxnSpPr/>
          <p:nvPr/>
        </p:nvCxnSpPr>
        <p:spPr>
          <a:xfrm>
            <a:off x="1828800" y="53340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46" name="Shape 146"/>
          <p:cNvSpPr txBox="1"/>
          <p:nvPr/>
        </p:nvSpPr>
        <p:spPr>
          <a:xfrm>
            <a:off x="1133475" y="4387850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147" name="Shape 147"/>
          <p:cNvCxnSpPr/>
          <p:nvPr/>
        </p:nvCxnSpPr>
        <p:spPr>
          <a:xfrm>
            <a:off x="1524000" y="45720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148" name="Shape 148"/>
          <p:cNvSpPr txBox="1"/>
          <p:nvPr/>
        </p:nvSpPr>
        <p:spPr>
          <a:xfrm>
            <a:off x="1979612" y="5334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149" name="Shape 149"/>
          <p:cNvCxnSpPr/>
          <p:nvPr/>
        </p:nvCxnSpPr>
        <p:spPr>
          <a:xfrm>
            <a:off x="1828800" y="50292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0" name="Shape 150"/>
          <p:cNvSpPr txBox="1"/>
          <p:nvPr/>
        </p:nvSpPr>
        <p:spPr>
          <a:xfrm>
            <a:off x="1989137" y="5029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1981200" y="47418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sp>
        <p:nvSpPr>
          <p:cNvPr id="152" name="Shape 152"/>
          <p:cNvSpPr/>
          <p:nvPr/>
        </p:nvSpPr>
        <p:spPr>
          <a:xfrm>
            <a:off x="2971800" y="45720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4419600" y="51816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4" name="Shape 154"/>
          <p:cNvCxnSpPr/>
          <p:nvPr/>
        </p:nvCxnSpPr>
        <p:spPr>
          <a:xfrm>
            <a:off x="4724400" y="51816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5" name="Shape 155"/>
          <p:cNvSpPr txBox="1"/>
          <p:nvPr/>
        </p:nvSpPr>
        <p:spPr>
          <a:xfrm>
            <a:off x="4419600" y="5149850"/>
            <a:ext cx="228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</a:p>
        </p:txBody>
      </p:sp>
      <p:cxnSp>
        <p:nvCxnSpPr>
          <p:cNvPr id="156" name="Shape 156"/>
          <p:cNvCxnSpPr/>
          <p:nvPr/>
        </p:nvCxnSpPr>
        <p:spPr>
          <a:xfrm>
            <a:off x="4800600" y="5334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7" name="Shape 157"/>
          <p:cNvSpPr/>
          <p:nvPr/>
        </p:nvSpPr>
        <p:spPr>
          <a:xfrm>
            <a:off x="5105400" y="46482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8" name="Shape 158"/>
          <p:cNvCxnSpPr/>
          <p:nvPr/>
        </p:nvCxnSpPr>
        <p:spPr>
          <a:xfrm>
            <a:off x="5410200" y="46482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9" name="Shape 159"/>
          <p:cNvSpPr txBox="1"/>
          <p:nvPr/>
        </p:nvSpPr>
        <p:spPr>
          <a:xfrm>
            <a:off x="5105400" y="46164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160" name="Shape 160"/>
          <p:cNvCxnSpPr/>
          <p:nvPr/>
        </p:nvCxnSpPr>
        <p:spPr>
          <a:xfrm>
            <a:off x="5486400" y="48006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61" name="Shape 161"/>
          <p:cNvSpPr/>
          <p:nvPr/>
        </p:nvSpPr>
        <p:spPr>
          <a:xfrm>
            <a:off x="5791200" y="46482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2" name="Shape 162"/>
          <p:cNvCxnSpPr/>
          <p:nvPr/>
        </p:nvCxnSpPr>
        <p:spPr>
          <a:xfrm>
            <a:off x="6096000" y="46482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63" name="Shape 163"/>
          <p:cNvSpPr txBox="1"/>
          <p:nvPr/>
        </p:nvSpPr>
        <p:spPr>
          <a:xfrm>
            <a:off x="5791200" y="46164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cxnSp>
        <p:nvCxnSpPr>
          <p:cNvPr id="164" name="Shape 164"/>
          <p:cNvCxnSpPr/>
          <p:nvPr/>
        </p:nvCxnSpPr>
        <p:spPr>
          <a:xfrm>
            <a:off x="6172200" y="48006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65" name="Shape 165"/>
          <p:cNvSpPr/>
          <p:nvPr/>
        </p:nvSpPr>
        <p:spPr>
          <a:xfrm>
            <a:off x="6477000" y="46482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6" name="Shape 166"/>
          <p:cNvCxnSpPr/>
          <p:nvPr/>
        </p:nvCxnSpPr>
        <p:spPr>
          <a:xfrm>
            <a:off x="6781800" y="46482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67" name="Shape 167"/>
          <p:cNvSpPr txBox="1"/>
          <p:nvPr/>
        </p:nvSpPr>
        <p:spPr>
          <a:xfrm>
            <a:off x="6477000" y="461645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168" name="Shape 168"/>
          <p:cNvCxnSpPr/>
          <p:nvPr/>
        </p:nvCxnSpPr>
        <p:spPr>
          <a:xfrm flipH="1">
            <a:off x="6762750" y="469265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69" name="Shape 169"/>
          <p:cNvSpPr txBox="1"/>
          <p:nvPr/>
        </p:nvSpPr>
        <p:spPr>
          <a:xfrm>
            <a:off x="3784600" y="4038600"/>
            <a:ext cx="6351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</a:t>
            </a:r>
          </a:p>
        </p:txBody>
      </p:sp>
      <p:cxnSp>
        <p:nvCxnSpPr>
          <p:cNvPr id="170" name="Shape 170"/>
          <p:cNvCxnSpPr/>
          <p:nvPr/>
        </p:nvCxnSpPr>
        <p:spPr>
          <a:xfrm>
            <a:off x="4343400" y="42227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71" name="Shape 171"/>
          <p:cNvCxnSpPr/>
          <p:nvPr/>
        </p:nvCxnSpPr>
        <p:spPr>
          <a:xfrm>
            <a:off x="4572000" y="4222750"/>
            <a:ext cx="0" cy="958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172" name="Shape 172"/>
          <p:cNvSpPr txBox="1"/>
          <p:nvPr/>
        </p:nvSpPr>
        <p:spPr>
          <a:xfrm>
            <a:off x="2881311" y="5840412"/>
            <a:ext cx="14621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push(9)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1981200" y="4419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</a:p>
        </p:txBody>
      </p:sp>
      <p:cxnSp>
        <p:nvCxnSpPr>
          <p:cNvPr id="174" name="Shape 174"/>
          <p:cNvCxnSpPr/>
          <p:nvPr/>
        </p:nvCxnSpPr>
        <p:spPr>
          <a:xfrm>
            <a:off x="1828800" y="44196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75" name="Shape 175"/>
          <p:cNvSpPr txBox="1"/>
          <p:nvPr/>
        </p:nvSpPr>
        <p:spPr>
          <a:xfrm>
            <a:off x="3228975" y="5149850"/>
            <a:ext cx="1038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newNode</a:t>
            </a:r>
          </a:p>
        </p:txBody>
      </p:sp>
      <p:cxnSp>
        <p:nvCxnSpPr>
          <p:cNvPr id="176" name="Shape 176"/>
          <p:cNvCxnSpPr/>
          <p:nvPr/>
        </p:nvCxnSpPr>
        <p:spPr>
          <a:xfrm>
            <a:off x="4191000" y="53340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77" name="Shape 177"/>
          <p:cNvCxnSpPr/>
          <p:nvPr/>
        </p:nvCxnSpPr>
        <p:spPr>
          <a:xfrm>
            <a:off x="5257800" y="49530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Operation: List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top()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head-&gt;get();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IsEmpty()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 head == NULL );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FFCC99"/>
              </a:buClr>
              <a:buSzPct val="25000"/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four operations take constant time.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Stack: Array or List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455612" y="1371600"/>
            <a:ext cx="82263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Since both implementations support stack operations in constant time, any reason to choose one over the other?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Allocating and deallocating memory for list nodes does take more time than preallocated array.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uses only as much memory as required by the nodes; array requires allocation ahead of time.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pointers (head, next) require extra memory.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 has an upper limit; List is limited by dynamic memory allocation.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of Stack</a:t>
            </a:r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455612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 of use: prefix, infix, postfix expressions.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 expression A+B: we think of applying the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operator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“+” to the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operands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 and B.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“+” is termed a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operator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it takes two operands.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Writing the sum as A+B is called the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infix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form of the expression.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